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0" r:id="rId3"/>
    <p:sldId id="271" r:id="rId4"/>
    <p:sldId id="272" r:id="rId5"/>
    <p:sldId id="273" r:id="rId6"/>
    <p:sldId id="287" r:id="rId7"/>
    <p:sldId id="286" r:id="rId8"/>
    <p:sldId id="275" r:id="rId9"/>
    <p:sldId id="274" r:id="rId10"/>
    <p:sldId id="291" r:id="rId11"/>
    <p:sldId id="290" r:id="rId12"/>
    <p:sldId id="289" r:id="rId13"/>
    <p:sldId id="277" r:id="rId14"/>
    <p:sldId id="283" r:id="rId15"/>
    <p:sldId id="284" r:id="rId16"/>
    <p:sldId id="293" r:id="rId17"/>
    <p:sldId id="276" r:id="rId18"/>
    <p:sldId id="278" r:id="rId19"/>
    <p:sldId id="279" r:id="rId20"/>
    <p:sldId id="280" r:id="rId21"/>
    <p:sldId id="288" r:id="rId22"/>
    <p:sldId id="285" r:id="rId23"/>
    <p:sldId id="281" r:id="rId24"/>
    <p:sldId id="282" r:id="rId25"/>
    <p:sldId id="29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FFCC"/>
    <a:srgbClr val="99FFCC"/>
    <a:srgbClr val="00FF99"/>
    <a:srgbClr val="000000"/>
    <a:srgbClr val="FF0000"/>
    <a:srgbClr val="CC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208" autoAdjust="0"/>
  </p:normalViewPr>
  <p:slideViewPr>
    <p:cSldViewPr>
      <p:cViewPr varScale="1">
        <p:scale>
          <a:sx n="101" d="100"/>
          <a:sy n="101" d="100"/>
        </p:scale>
        <p:origin x="3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236F63-176D-4BBF-9607-919B7A5C8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B570-5735-4268-9680-7C903224F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486B-E181-4719-A447-A5C0B917F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9A0E1-4C92-4149-84A2-5AFF863F7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68F1E-F199-43D1-86F6-3CC95928B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F3F61-DAB7-4A43-B486-62A6489E6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A0687-2BFB-4637-9A08-05A6D4A85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3A740-D2A1-465E-A03F-0C0713D54F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BDEC0-73A0-4A1F-90D3-580A75E12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3198-AD1E-4A55-83DC-FFE265507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B8DE-EDD6-4902-AB00-868E2DADE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9000">
    <p:circle/>
    <p:sndAc>
      <p:stSnd>
        <p:snd r:embed="rId1" name="Карибен блю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1C6F9E2-E7D2-41FE-BA7E-829BC59DD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Click="0" advTm="9000">
    <p:circle/>
    <p:sndAc>
      <p:stSnd>
        <p:snd r:embed="rId13" name="Карибен блю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59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2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25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2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25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2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25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2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25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2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2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08050"/>
            <a:ext cx="7772400" cy="13684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0066"/>
                </a:solidFill>
              </a:rPr>
              <a:t>Тверской </a:t>
            </a:r>
            <a:r>
              <a:rPr lang="ru-RU" sz="4800" smtClean="0">
                <a:solidFill>
                  <a:srgbClr val="FF0066"/>
                </a:solidFill>
              </a:rPr>
              <a:t>государственный</a:t>
            </a:r>
            <a:r>
              <a:rPr lang="ru-RU" smtClean="0">
                <a:solidFill>
                  <a:srgbClr val="FF0066"/>
                </a:solidFill>
              </a:rPr>
              <a:t> </a:t>
            </a:r>
            <a:r>
              <a:rPr lang="ru-RU" sz="4800" smtClean="0">
                <a:solidFill>
                  <a:srgbClr val="FF0066"/>
                </a:solidFill>
              </a:rPr>
              <a:t>университет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5105400"/>
            <a:ext cx="6624687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4000" dirty="0" smtClean="0">
                <a:solidFill>
                  <a:srgbClr val="FF0066"/>
                </a:solidFill>
              </a:rPr>
              <a:t>Факультет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4000" dirty="0" smtClean="0">
                <a:solidFill>
                  <a:srgbClr val="FF0066"/>
                </a:solidFill>
              </a:rPr>
              <a:t>географии и геоэкологии 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148064" y="1916832"/>
          <a:ext cx="3516313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DRAW" r:id="rId4" imgW="4866840" imgH="5584320" progId="">
                  <p:embed/>
                </p:oleObj>
              </mc:Choice>
              <mc:Fallback>
                <p:oleObj name="CorelDRAW" r:id="rId4" imgW="4866840" imgH="55843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916832"/>
                        <a:ext cx="3516313" cy="403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9000">
    <p:circle/>
    <p:sndAc>
      <p:stSnd>
        <p:snd r:embed="rId3" name="Карибен блю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1259632" y="260648"/>
            <a:ext cx="6384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Кафедра физической географии и </a:t>
            </a: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экологии</a:t>
            </a:r>
            <a:endParaRPr lang="ru-RU" sz="20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250825" y="697155"/>
            <a:ext cx="85693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выпускает бакалавров и магистров по направлению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«Экология и природопользование»</a:t>
            </a:r>
            <a:endParaRPr lang="ru-RU" b="1" dirty="0">
              <a:solidFill>
                <a:schemeClr val="bg2"/>
              </a:solidFill>
            </a:endParaRPr>
          </a:p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Студенты направления "Экология и природопользование" изучают геосферы Земли, методы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геоэкологического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мониторинга, проблемы и методы управления в системе охраны природы и природопользования; знакомятся с основами контроля и прогнозирования загрязнений природной среды; получают знания в области менеджмента и маркетинга в экологии.</a:t>
            </a:r>
          </a:p>
          <a:p>
            <a:endParaRPr lang="ru-RU" dirty="0">
              <a:solidFill>
                <a:schemeClr val="bg2"/>
              </a:solidFill>
            </a:endParaRPr>
          </a:p>
          <a:p>
            <a:pPr>
              <a:buFontTx/>
              <a:buChar char="•"/>
            </a:pPr>
            <a:endParaRPr lang="ru-RU" dirty="0">
              <a:solidFill>
                <a:schemeClr val="bg2"/>
              </a:solidFill>
            </a:endParaRPr>
          </a:p>
          <a:p>
            <a:pPr>
              <a:buFontTx/>
              <a:buChar char="•"/>
            </a:pP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4427538" y="3500438"/>
            <a:ext cx="457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Вступительные испытания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направление «Экология и природопользование»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</a:t>
            </a: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 географии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</a:t>
            </a: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математике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</a:t>
            </a: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русскому языку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Возможно зачисление на платное </a:t>
            </a: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обучение.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419574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1547664" y="188640"/>
            <a:ext cx="63023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Кафедра социально-экономической географии </a:t>
            </a:r>
            <a:endParaRPr lang="ru-RU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территориального планирования</a:t>
            </a:r>
            <a:endParaRPr lang="ru-RU" sz="20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683568" y="393879"/>
            <a:ext cx="777780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r>
              <a:rPr lang="ru-RU" b="1" dirty="0" smtClean="0">
                <a:solidFill>
                  <a:schemeClr val="bg2"/>
                </a:solidFill>
              </a:rPr>
              <a:t>     Выпускает бакалавров и магистров </a:t>
            </a:r>
            <a:r>
              <a:rPr lang="ru-RU" dirty="0" smtClean="0">
                <a:solidFill>
                  <a:schemeClr val="bg2"/>
                </a:solidFill>
              </a:rPr>
              <a:t>по направлению«География» профиль «</a:t>
            </a:r>
            <a:r>
              <a:rPr lang="ru-RU" smtClean="0">
                <a:solidFill>
                  <a:schemeClr val="bg2"/>
                </a:solidFill>
              </a:rPr>
              <a:t>Региональное развитие»</a:t>
            </a:r>
            <a:r>
              <a:rPr lang="ru-RU" smtClean="0"/>
              <a:t> </a:t>
            </a:r>
            <a:endParaRPr lang="ru-RU" dirty="0" smtClean="0"/>
          </a:p>
          <a:p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География – одна из старейших и интереснейших наук. Современная география  изучает природу, население, экономику, культуру: как они организованы на поверхности Земли и как взаимодействуют между собой в                       				пределах конкретных территорий.</a:t>
            </a:r>
          </a:p>
          <a:p>
            <a:endParaRPr lang="ru-RU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212976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Вступительные испытания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направление «География»</a:t>
            </a:r>
          </a:p>
          <a:p>
            <a:pPr>
              <a:defRPr/>
            </a:pPr>
            <a:endParaRPr lang="ru-RU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географии</a:t>
            </a:r>
          </a:p>
          <a:p>
            <a:pPr>
              <a:buFontTx/>
              <a:buChar char="•"/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математике</a:t>
            </a:r>
          </a:p>
          <a:p>
            <a:pPr>
              <a:buFontTx/>
              <a:buChar char="•"/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русскому языку</a:t>
            </a:r>
          </a:p>
          <a:p>
            <a:pPr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Возможно зачисление на платное обучение.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Географ\Desktop\DSC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92896"/>
            <a:ext cx="2718048" cy="40770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908175" y="188913"/>
            <a:ext cx="51844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туризма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природопользования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179388" y="9128"/>
            <a:ext cx="835342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Выпускает специалистов по направлению «Туризм»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профиль « Технология  и организация </a:t>
            </a:r>
            <a:r>
              <a:rPr lang="ru-RU" b="1" dirty="0" err="1" smtClean="0">
                <a:solidFill>
                  <a:schemeClr val="bg2"/>
                </a:solidFill>
              </a:rPr>
              <a:t>туроператорских</a:t>
            </a:r>
            <a:r>
              <a:rPr lang="ru-RU" b="1" dirty="0" smtClean="0">
                <a:solidFill>
                  <a:schemeClr val="bg2"/>
                </a:solidFill>
              </a:rPr>
              <a:t> и </a:t>
            </a:r>
            <a:r>
              <a:rPr lang="ru-RU" b="1" dirty="0" err="1" smtClean="0">
                <a:solidFill>
                  <a:schemeClr val="bg2"/>
                </a:solidFill>
              </a:rPr>
              <a:t>турагентских</a:t>
            </a:r>
            <a:r>
              <a:rPr lang="ru-RU" b="1" dirty="0" smtClean="0">
                <a:solidFill>
                  <a:schemeClr val="bg2"/>
                </a:solidFill>
              </a:rPr>
              <a:t> услуг»</a:t>
            </a:r>
            <a:r>
              <a:rPr lang="ru-RU" dirty="0" smtClean="0"/>
              <a:t> </a:t>
            </a: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Туризм – новое, высоко востребованное направление высшего образования, направленное на подготовку профессионалов-организаторов туристкой деятельности. Студенты получают знания по технологии и организации разных видов туризма, приобретают практические навыки по технике туризма и организации туристских поездок, осваивают методы исследования туристских ресурсов, рынка туристских услуг и т.д. Программа подготовки включает обязательное </a:t>
            </a: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двух иностранных языков. </a:t>
            </a:r>
          </a:p>
          <a:p>
            <a:endParaRPr lang="ru-RU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356992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Вступительные испытания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направление «Туризм»</a:t>
            </a:r>
          </a:p>
          <a:p>
            <a:pPr>
              <a:defRPr/>
            </a:pPr>
            <a:endParaRPr lang="ru-RU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истории </a:t>
            </a:r>
          </a:p>
          <a:p>
            <a:pPr>
              <a:buFontTx/>
              <a:buChar char="•"/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обществознанию</a:t>
            </a:r>
          </a:p>
          <a:p>
            <a:pPr>
              <a:buFontTx/>
              <a:buChar char="•"/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Результат ЕГЭ по русскому языку</a:t>
            </a:r>
          </a:p>
          <a:p>
            <a:pPr>
              <a:defRPr/>
            </a:pP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Возможно зачисление на платное обучение.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Географ\Desktop\DSC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24944"/>
            <a:ext cx="5148573" cy="343238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879475" y="280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856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Преподаватели факультета не только ведут учебные занятия, </a:t>
            </a:r>
          </a:p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но также активно занимаются научными исследованиями, защищают диссертации, пишут научные статьи и книги, </a:t>
            </a:r>
          </a:p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выступают на различных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конференциях 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179388" y="1675954"/>
            <a:ext cx="44656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Годовой суммарный </a:t>
            </a:r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объем исследований выполненных только по грантам и договорным темам 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 составляет 3-5 </a:t>
            </a:r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млн. рублей. 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5292725" y="4624496"/>
            <a:ext cx="36718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чеными </a:t>
            </a:r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факультета опубликовано 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15 </a:t>
            </a:r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монографий, 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20 </a:t>
            </a:r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учебников и учебных пособий, несколько сборников научных статей. На факультете издается научный журнал «Вестник ТвГУ. Серия География и геоэкология».</a:t>
            </a:r>
          </a:p>
        </p:txBody>
      </p:sp>
      <p:pic>
        <p:nvPicPr>
          <p:cNvPr id="15366" name="Picture 8" descr="Книги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412875"/>
            <a:ext cx="359886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Научная рабо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997200"/>
            <a:ext cx="482441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Факультет регулярно организует Всероссийские научно-практические конференции по географической, геоэкологической и туристской тематике. На конференциях собираются ведущие ученые России</a:t>
            </a:r>
            <a:r>
              <a:rPr lang="ru-RU"/>
              <a:t>  </a:t>
            </a:r>
          </a:p>
        </p:txBody>
      </p:sp>
      <p:pic>
        <p:nvPicPr>
          <p:cNvPr id="16387" name="Picture 7" descr="Файбусо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8450" y="1412875"/>
            <a:ext cx="48450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Дьякон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25538"/>
            <a:ext cx="356552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5724525" y="404813"/>
            <a:ext cx="32400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2016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г. при участии преподавателей факультета в Тверской области проходила 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XX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юбилейная Всероссийская олимпиада школьников по географии</a:t>
            </a:r>
          </a:p>
        </p:txBody>
      </p:sp>
      <p:pic>
        <p:nvPicPr>
          <p:cNvPr id="17411" name="Picture 5" descr="IMG_53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141663"/>
            <a:ext cx="5830887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IMG_54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75" y="3068638"/>
            <a:ext cx="2816225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На олимпиад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8913"/>
            <a:ext cx="54737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97" y="-273096"/>
            <a:ext cx="9144000" cy="72728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34795" y="-99392"/>
            <a:ext cx="38951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2015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г. при участии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студентов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факультета в Тверской области проходила 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XII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Международная олимпиада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школьников по географии</a:t>
            </a:r>
          </a:p>
        </p:txBody>
      </p:sp>
      <p:pic>
        <p:nvPicPr>
          <p:cNvPr id="2050" name="Picture 2" descr="E:\фото\1-7.jpg_Thumbnail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1" y="3849977"/>
            <a:ext cx="4342335" cy="30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\1-141.jpg_Thumbnail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" y="-99392"/>
            <a:ext cx="4811931" cy="33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\uKyDbHVU9M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340767"/>
            <a:ext cx="4344916" cy="28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\7HCmvo_uyb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" y="3250892"/>
            <a:ext cx="2489673" cy="320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фото\1-314.jpg_Thumbnail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23" y="3250892"/>
            <a:ext cx="2322258" cy="320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3787"/>
      </p:ext>
    </p:extLst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076825" y="1050003"/>
            <a:ext cx="38877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Будущие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географы, экологи и туристы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проходят учебные и производственные практики на территории Тверской области,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в Крыму, на Азово-Черноморском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побережье,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в Карелии. Факультет ежегодно проводит зарубежные учебные практики в европейских странах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(Скандинавия, Балканский полуостров, Западная Европа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)</a:t>
            </a:r>
            <a:endParaRPr lang="ru-RU" sz="16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95288" y="188913"/>
            <a:ext cx="837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«Изюминка» факультета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географии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геоэкологии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– полевые практики</a:t>
            </a:r>
          </a:p>
        </p:txBody>
      </p:sp>
      <p:pic>
        <p:nvPicPr>
          <p:cNvPr id="18436" name="Picture 7" descr="Сочи-2007 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20713"/>
            <a:ext cx="4687887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IMG_47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005263"/>
            <a:ext cx="3960813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3653742" y="534599"/>
            <a:ext cx="56928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Arial" charset="0"/>
              </a:rPr>
              <a:t>Зарубежные практики традиционно проходят: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В Скандинавии (Финляндия, Швеция, Норвегия)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В Западной Европе (Германия,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Бельгия, Австрия, </a:t>
            </a:r>
          </a:p>
          <a:p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 Франция, Нидерланды, Италия)</a:t>
            </a:r>
            <a:endParaRPr lang="ru-RU" sz="1600" b="1" dirty="0">
              <a:solidFill>
                <a:schemeClr val="bg2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На Балканах (Болгария, Румыния)</a:t>
            </a:r>
          </a:p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Лучшие студенты проходят стажировки в</a:t>
            </a:r>
          </a:p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зарубежных университетах Финляндии (</a:t>
            </a:r>
            <a:r>
              <a:rPr lang="ru-RU" sz="1600" b="1" dirty="0" err="1" smtClean="0">
                <a:solidFill>
                  <a:schemeClr val="bg2"/>
                </a:solidFill>
                <a:latin typeface="Arial" charset="0"/>
              </a:rPr>
              <a:t>Йоэнсу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),</a:t>
            </a:r>
          </a:p>
          <a:p>
            <a:r>
              <a:rPr lang="ru-RU" sz="1600" b="1" smtClean="0">
                <a:solidFill>
                  <a:schemeClr val="bg2"/>
                </a:solidFill>
                <a:latin typeface="Arial" charset="0"/>
              </a:rPr>
              <a:t>Франции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(</a:t>
            </a:r>
            <a:r>
              <a:rPr lang="ru-RU" sz="1600" b="1" dirty="0" err="1" smtClean="0">
                <a:solidFill>
                  <a:schemeClr val="bg2"/>
                </a:solidFill>
                <a:latin typeface="Arial" charset="0"/>
              </a:rPr>
              <a:t>Клермон-Ферран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)  </a:t>
            </a:r>
            <a:endParaRPr lang="ru-RU" sz="1600" b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9460" name="Picture 11" descr="Эйфелевая баш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33480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3" descr="Автобу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949575"/>
            <a:ext cx="5400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0" y="6092825"/>
            <a:ext cx="345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Присоединяйтесь к нам!!!</a:t>
            </a:r>
          </a:p>
        </p:txBody>
      </p:sp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Скала Парус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7879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9" descr="В маках ре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573463"/>
            <a:ext cx="47879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" descr="Изображение 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196975"/>
            <a:ext cx="38258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5219700" y="333375"/>
            <a:ext cx="3641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Южная практика на Западном </a:t>
            </a:r>
          </a:p>
          <a:p>
            <a:pPr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Кавказе и в Тамани</a:t>
            </a:r>
          </a:p>
        </p:txBody>
      </p:sp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DAFFD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4859338" y="365125"/>
            <a:ext cx="4284662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>
              <a:buFontTx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charset="0"/>
              </a:rPr>
              <a:t>География </a:t>
            </a: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как одна из главных учебных дисциплин преподавалась в Тверском учительском институте с первых дней после его образования в ноябре 1917 г .</a:t>
            </a:r>
          </a:p>
          <a:p>
            <a:pPr indent="450850">
              <a:buFontTx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В 1936 г. в Тверском педагогическом институте был образован географический факультет. На факультете открылись две кафедры: кафедра географии (зав. кафедрой доц. М.М.Бочаров) и кафедра геологии (зав. кафедрой доц. М.Ф.Савина).</a:t>
            </a:r>
          </a:p>
          <a:p>
            <a:pPr indent="450850">
              <a:buFontTx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В 1938 г. на базе кафедры географии были созданы кафедра физической географии (зав. кафедрой проф. А.Ф.Беляков) и кафедра экономической географии (зав. кафедрой В.М.Четыркин). </a:t>
            </a:r>
          </a:p>
          <a:p>
            <a:pPr indent="450850">
              <a:buFontTx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В 1989 г. на географическом отделении химико-биологического факультета была организована кафедра картографии и математической географии, которая впоследствии переименована в кафедру картографии и </a:t>
            </a:r>
            <a:r>
              <a:rPr lang="ru-RU" sz="1400" b="1" dirty="0" smtClean="0">
                <a:solidFill>
                  <a:schemeClr val="bg1"/>
                </a:solidFill>
                <a:latin typeface="Arial" charset="0"/>
              </a:rPr>
              <a:t>геоэкологии. </a:t>
            </a: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В 2011 г. в результате реорганизации создана кафедра туризма и природопользования. </a:t>
            </a:r>
            <a:endParaRPr lang="ru-RU" sz="1400" b="1" dirty="0" smtClean="0">
              <a:solidFill>
                <a:schemeClr val="bg1"/>
              </a:solidFill>
              <a:latin typeface="Arial" charset="0"/>
            </a:endParaRPr>
          </a:p>
          <a:p>
            <a:pPr indent="450850">
              <a:buFontTx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charset="0"/>
              </a:rPr>
              <a:t>С </a:t>
            </a: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1995 г. начата подготовка кадров по специальности «Геоэкология» </a:t>
            </a:r>
          </a:p>
          <a:p>
            <a:pPr indent="450850">
              <a:buFontTx/>
              <a:buChar char="•"/>
            </a:pP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С </a:t>
            </a:r>
            <a:r>
              <a:rPr lang="ru-RU" sz="1400" b="1" dirty="0" smtClean="0">
                <a:solidFill>
                  <a:schemeClr val="bg1"/>
                </a:solidFill>
                <a:latin typeface="Arial" charset="0"/>
              </a:rPr>
              <a:t>1998 </a:t>
            </a:r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г. на факультете ведется подготовка кадров по туристским специализациям, а в 2006г. была открыта новая специальность – «Туризм».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 rot="10800000" flipV="1">
            <a:off x="468313" y="3860800"/>
            <a:ext cx="39608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Современный факультет географии и геоэкологии образован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Тверском госуниверситете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24 апреля 2002 г.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после разделения химико-биолого-географического факультета.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Этот день считается днем рождения нового факультета.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5364163" y="95250"/>
            <a:ext cx="3030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Историческая справка</a:t>
            </a:r>
          </a:p>
        </p:txBody>
      </p:sp>
      <p:pic>
        <p:nvPicPr>
          <p:cNvPr id="4101" name="Picture 12" descr="Хохлова Елена Револьдо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P62202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268413"/>
            <a:ext cx="40513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Триумфальная ар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60350"/>
            <a:ext cx="467995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В Париж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357563"/>
            <a:ext cx="46799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5148263" y="333375"/>
            <a:ext cx="3475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Наши студенты в Голландии</a:t>
            </a:r>
          </a:p>
          <a:p>
            <a:pPr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 во Франции</a:t>
            </a:r>
          </a:p>
        </p:txBody>
      </p:sp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Святая Соф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40322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Болгария-2007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88913"/>
            <a:ext cx="45370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На пляж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716338"/>
            <a:ext cx="45370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376238" y="182563"/>
            <a:ext cx="354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практике в Болгарии</a:t>
            </a:r>
          </a:p>
        </p:txBody>
      </p:sp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Норвег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49275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Над фьерд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115888"/>
            <a:ext cx="4897438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0" y="115888"/>
            <a:ext cx="4132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Наши студенты в Скандинавии</a:t>
            </a:r>
          </a:p>
        </p:txBody>
      </p:sp>
      <p:pic>
        <p:nvPicPr>
          <p:cNvPr id="23557" name="Picture 8" descr="P718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573463"/>
            <a:ext cx="38163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4716463" y="3860800"/>
            <a:ext cx="4032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Полевые дальние практики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дают студентам очень много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учебном, воспитательном и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организационном аспектах.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 время практик студенты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получают колоссальный заряд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энергии на все последующие учебные годы.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Новые маршруты ждут </a:t>
            </a:r>
          </a:p>
          <a:p>
            <a:pPr algn="ctr">
              <a:defRPr/>
            </a:pP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новых студентов!!!</a:t>
            </a:r>
            <a:r>
              <a:rPr lang="ru-RU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323850" y="5141913"/>
            <a:ext cx="8569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solidFill>
                  <a:schemeClr val="bg2"/>
                </a:solidFill>
                <a:latin typeface="Arial" charset="0"/>
              </a:rPr>
              <a:t>На факультете работают студенческий профком, студенческий совет, туристский клуб «Тур-Олимп». Большой популярностью у студентов пользуются конкурсные мероприятия «Студенческая весна», «День рождения факультета», «Посвящение в студенты». 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50825" y="188913"/>
            <a:ext cx="8497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Студенты факультета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географии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геоэкологии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имеют возможность активно проводить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внеучебное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свободное время</a:t>
            </a:r>
          </a:p>
        </p:txBody>
      </p:sp>
      <p:pic>
        <p:nvPicPr>
          <p:cNvPr id="24580" name="Picture 10" descr="Моря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467995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1" descr="С трубо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484313"/>
            <a:ext cx="4787900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95288" y="115888"/>
            <a:ext cx="8064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Особое внимание уделяется физической подготовке студентов и занятиям спортом</a:t>
            </a:r>
            <a:r>
              <a:rPr lang="ru-RU" sz="2400" b="1">
                <a:solidFill>
                  <a:schemeClr val="bg2"/>
                </a:solidFill>
              </a:rPr>
              <a:t>  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4716463" y="1125538"/>
            <a:ext cx="36734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2"/>
                </a:solidFill>
                <a:latin typeface="Arial" charset="0"/>
              </a:rPr>
              <a:t>По многим видам спорта факультет занимает лидирующие позиции в университете</a:t>
            </a:r>
          </a:p>
        </p:txBody>
      </p:sp>
      <p:pic>
        <p:nvPicPr>
          <p:cNvPr id="25604" name="Picture 8" descr="Гимнас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4256087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 descr="IMG_19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24175"/>
            <a:ext cx="4321175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90101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429000"/>
            <a:ext cx="370745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Привет от девчо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5040313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179512" y="3441680"/>
            <a:ext cx="52565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Поступайте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направления</a:t>
            </a: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«География», </a:t>
            </a:r>
            <a:endParaRPr lang="ru-RU" sz="24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«Экология и природопользование»</a:t>
            </a: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«Туризм» !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Мы ждем Вас на нашем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факультете  </a:t>
            </a:r>
            <a:endParaRPr lang="ru-RU" sz="24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географии </a:t>
            </a: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</a:t>
            </a:r>
            <a:r>
              <a:rPr lang="ru-RU" sz="24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геоэкологии </a:t>
            </a: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!!!</a:t>
            </a:r>
          </a:p>
        </p:txBody>
      </p:sp>
      <p:pic>
        <p:nvPicPr>
          <p:cNvPr id="26629" name="Picture 7" descr="P1010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15888"/>
            <a:ext cx="381635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5E76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179388" y="260350"/>
            <a:ext cx="86407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Факультет географии и геоэкологии находится в новом современном корпусе и располагает всем необходимым набором оборудования и приборов, позволяющим обеспечить проведение занятий по всем дисциплинам на высоком методическом уровне.</a:t>
            </a:r>
            <a:r>
              <a:rPr lang="ru-RU" sz="2000" b="1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ru-RU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Новый корпус был торжественно открыт в сентябре 2005 г.</a:t>
            </a:r>
          </a:p>
        </p:txBody>
      </p:sp>
      <p:pic>
        <p:nvPicPr>
          <p:cNvPr id="5123" name="Picture 6" descr="Новый корп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295525"/>
            <a:ext cx="878522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4643438" y="620713"/>
            <a:ext cx="43211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Для подготовки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специалистов факультет имеет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комплекс учебных кабинетов - геологии, метеорологии, биогеографии, экономической географии, геоэкологии, туризма, топографии и картографии. </a:t>
            </a:r>
          </a:p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На факультете есть свой картографический фонд, гербарий, почвенно-химическая лаборатория,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геологический музей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. 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250825" y="3357563"/>
            <a:ext cx="4176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Студенты занимаются в светлых, чистых, просторных аудиториях.</a:t>
            </a:r>
          </a:p>
        </p:txBody>
      </p:sp>
      <p:pic>
        <p:nvPicPr>
          <p:cNvPr id="6148" name="Picture 7" descr="Цвет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005263"/>
            <a:ext cx="23717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2627313" y="4221163"/>
            <a:ext cx="16351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В корпусе</a:t>
            </a:r>
          </a:p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очень много</a:t>
            </a:r>
          </a:p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живых цветов</a:t>
            </a:r>
          </a:p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и кустарников</a:t>
            </a:r>
          </a:p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из разных</a:t>
            </a:r>
          </a:p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регионов </a:t>
            </a:r>
          </a:p>
          <a:p>
            <a:r>
              <a:rPr lang="ru-RU" sz="1600" b="1">
                <a:solidFill>
                  <a:schemeClr val="bg2"/>
                </a:solidFill>
                <a:latin typeface="Arial" charset="0"/>
              </a:rPr>
              <a:t>мира</a:t>
            </a:r>
          </a:p>
        </p:txBody>
      </p:sp>
      <p:pic>
        <p:nvPicPr>
          <p:cNvPr id="6150" name="Picture 9" descr="В аудитор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61925"/>
            <a:ext cx="42481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1" descr="Перед ноутбук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3159125"/>
            <a:ext cx="4751387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995738" y="188913"/>
            <a:ext cx="49688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В корпусе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есть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спортивный и актовый залы, буфет, библиотека.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Иногородние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студенты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проживают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в общежитии, расположенном рядом с учебным корпусом. </a:t>
            </a:r>
            <a:endParaRPr lang="ru-RU" sz="1600" b="1" i="1" dirty="0">
              <a:solidFill>
                <a:schemeClr val="bg2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На факультете работают 2 компьютерных класса. Все подразделения факультета подключены к сети Интернет.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Работает учебно-методический кабинет программного обеспечения. </a:t>
            </a:r>
            <a:endParaRPr lang="ru-RU" sz="1600" b="1" i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7171" name="Picture 5" descr="В библиоте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213100"/>
            <a:ext cx="48974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В компьютерном класс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33845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Цве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781300"/>
            <a:ext cx="316706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Для презентации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8425"/>
            <a:ext cx="561657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6"/>
          <p:cNvSpPr>
            <a:spLocks noChangeArrowheads="1" noChangeShapeType="1" noTextEdit="1"/>
          </p:cNvSpPr>
          <p:nvPr/>
        </p:nvSpPr>
        <p:spPr bwMode="auto">
          <a:xfrm>
            <a:off x="5795963" y="333375"/>
            <a:ext cx="3171825" cy="431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Факультетский </a:t>
            </a:r>
            <a:r>
              <a:rPr lang="ru-RU" sz="3600" kern="10" spc="-36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буфет</a:t>
            </a:r>
            <a:endParaRPr lang="ru-RU" sz="3600" kern="10" spc="-36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8196" name="Picture 8" descr="В буфете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429000"/>
            <a:ext cx="5484813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1" descr="DSC002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908050"/>
            <a:ext cx="295275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2" descr="DSC016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398963"/>
            <a:ext cx="31686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В общежит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213100"/>
            <a:ext cx="4824413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У кра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36004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0" descr="С гитаро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429000"/>
            <a:ext cx="36004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Койстри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15888"/>
            <a:ext cx="2952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WordArt 12"/>
          <p:cNvSpPr>
            <a:spLocks noChangeArrowheads="1" noChangeShapeType="1" noTextEdit="1"/>
          </p:cNvSpPr>
          <p:nvPr/>
        </p:nvSpPr>
        <p:spPr bwMode="auto">
          <a:xfrm>
            <a:off x="3059113" y="260350"/>
            <a:ext cx="27336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 общежитии</a:t>
            </a:r>
          </a:p>
        </p:txBody>
      </p:sp>
      <p:pic>
        <p:nvPicPr>
          <p:cNvPr id="9223" name="Picture 13" descr="Цветы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1574800"/>
            <a:ext cx="18732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79388" y="675313"/>
            <a:ext cx="41052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Направления подготовки</a:t>
            </a:r>
          </a:p>
          <a:p>
            <a:pPr algn="ctr"/>
            <a:r>
              <a:rPr lang="ru-RU" sz="1600" b="1" dirty="0" err="1">
                <a:solidFill>
                  <a:schemeClr val="bg2"/>
                </a:solidFill>
                <a:latin typeface="Arial" charset="0"/>
              </a:rPr>
              <a:t>бакалавриат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charset="0"/>
              </a:rPr>
              <a:t>срок обучения – 4 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года</a:t>
            </a:r>
          </a:p>
          <a:p>
            <a:pPr>
              <a:buFontTx/>
              <a:buChar char="•"/>
            </a:pP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Направление 05.03.02 ( «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География» (с 1971 г.), </a:t>
            </a:r>
          </a:p>
          <a:p>
            <a:pPr>
              <a:buFontTx/>
              <a:buChar char="•"/>
            </a:pP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Направление 05.03.06 «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Экология и природопользование» («Геоэкология» с 1995 г.), </a:t>
            </a:r>
          </a:p>
          <a:p>
            <a:pPr>
              <a:buFontTx/>
              <a:buChar char="•"/>
            </a:pP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Направление 43.03.02 «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Туризм» </a:t>
            </a:r>
          </a:p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(с 2006 г.). 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323850" y="115888"/>
            <a:ext cx="848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факультете географии и геоэкологии обучается около 400 студентов</a:t>
            </a:r>
          </a:p>
        </p:txBody>
      </p:sp>
      <p:pic>
        <p:nvPicPr>
          <p:cNvPr id="10244" name="Picture 6" descr="Студ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212976"/>
            <a:ext cx="55446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4175125" y="549275"/>
            <a:ext cx="478948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Arial" charset="0"/>
              </a:rPr>
              <a:t>Магистратура</a:t>
            </a:r>
          </a:p>
          <a:p>
            <a:pPr algn="ctr"/>
            <a:r>
              <a:rPr lang="ru-RU" sz="1600" b="1">
                <a:solidFill>
                  <a:schemeClr val="bg1"/>
                </a:solidFill>
                <a:latin typeface="Arial" charset="0"/>
              </a:rPr>
              <a:t>срок обучения – 2 года</a:t>
            </a:r>
          </a:p>
          <a:p>
            <a:pPr algn="just"/>
            <a:r>
              <a:rPr lang="ru-RU" sz="1600" b="1">
                <a:solidFill>
                  <a:schemeClr val="bg1"/>
                </a:solidFill>
                <a:latin typeface="Arial" charset="0"/>
              </a:rPr>
              <a:t>Направление География </a:t>
            </a:r>
          </a:p>
          <a:p>
            <a:pPr algn="just"/>
            <a:r>
              <a:rPr lang="ru-RU" sz="1600" b="1">
                <a:solidFill>
                  <a:schemeClr val="bg1"/>
                </a:solidFill>
                <a:latin typeface="Arial" charset="0"/>
              </a:rPr>
              <a:t>Магистерская программа «Региональная политика и территориальное планирование»</a:t>
            </a:r>
          </a:p>
          <a:p>
            <a:pPr algn="just"/>
            <a:endParaRPr lang="ru-RU" sz="1600" b="1">
              <a:solidFill>
                <a:schemeClr val="bg1"/>
              </a:solidFill>
              <a:latin typeface="Arial" charset="0"/>
            </a:endParaRPr>
          </a:p>
          <a:p>
            <a:r>
              <a:rPr lang="ru-RU" sz="1600" b="1">
                <a:solidFill>
                  <a:schemeClr val="bg1"/>
                </a:solidFill>
                <a:latin typeface="Arial" charset="0"/>
              </a:rPr>
              <a:t>Направление Экология и природопользование </a:t>
            </a:r>
          </a:p>
          <a:p>
            <a:r>
              <a:rPr lang="ru-RU" sz="1600" b="1">
                <a:solidFill>
                  <a:schemeClr val="bg1"/>
                </a:solidFill>
                <a:latin typeface="Arial" charset="0"/>
              </a:rPr>
              <a:t>Магистерская программа «Геоэкология»</a:t>
            </a:r>
          </a:p>
          <a:p>
            <a:pPr algn="ctr"/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0" y="616585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По всем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направлениям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имеется бесплатное очное обучение на бюджетной основе.  Также проводится прием абитуриентов по контракту и на платное обучение.</a:t>
            </a:r>
          </a:p>
        </p:txBody>
      </p:sp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140200" y="4769833"/>
            <a:ext cx="48958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На факультете работают три выпускающие кафедры:</a:t>
            </a:r>
          </a:p>
          <a:p>
            <a:pPr indent="450850"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физической географии и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экологии, </a:t>
            </a:r>
            <a:endParaRPr lang="ru-RU" sz="1600" b="1" dirty="0">
              <a:solidFill>
                <a:schemeClr val="bg2"/>
              </a:solidFill>
              <a:latin typeface="Arial" charset="0"/>
            </a:endParaRPr>
          </a:p>
          <a:p>
            <a:pPr indent="450850"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социально-экономической географии и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территориального планирования, </a:t>
            </a:r>
            <a:endParaRPr lang="ru-RU" sz="1600" b="1" dirty="0">
              <a:solidFill>
                <a:schemeClr val="bg2"/>
              </a:solidFill>
              <a:latin typeface="Arial" charset="0"/>
            </a:endParaRPr>
          </a:p>
          <a:p>
            <a:pPr indent="450850">
              <a:buFontTx/>
              <a:buChar char="•"/>
            </a:pP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туризма и природопользования </a:t>
            </a:r>
            <a:endParaRPr lang="ru-RU" sz="16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79388" y="1052513"/>
            <a:ext cx="39608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На кафедрах факультета трудятся: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6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докторов наук, 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18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кандидатов наук, </a:t>
            </a:r>
          </a:p>
          <a:p>
            <a:pPr>
              <a:buFontTx/>
              <a:buChar char="•"/>
            </a:pP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11 </a:t>
            </a:r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старших </a:t>
            </a:r>
            <a:r>
              <a:rPr lang="ru-RU" sz="1600" b="1" dirty="0" smtClean="0">
                <a:solidFill>
                  <a:schemeClr val="bg2"/>
                </a:solidFill>
                <a:latin typeface="Arial" charset="0"/>
              </a:rPr>
              <a:t>преподавателей</a:t>
            </a:r>
            <a:endParaRPr lang="ru-RU" sz="1600" b="1" dirty="0" smtClean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1268" name="Picture 6" descr="PC150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765175"/>
            <a:ext cx="5040312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Ткаченко-нов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708275"/>
            <a:ext cx="33845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519113" y="65088"/>
            <a:ext cx="8412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Факультет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географии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геоэкологии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располагает квалифицированным</a:t>
            </a:r>
          </a:p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высоко профессиональным преподавательским составом</a:t>
            </a:r>
          </a:p>
        </p:txBody>
      </p:sp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876</TotalTime>
  <Words>1190</Words>
  <Application>Microsoft Office PowerPoint</Application>
  <PresentationFormat>Экран (4:3)</PresentationFormat>
  <Paragraphs>146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Impact</vt:lpstr>
      <vt:lpstr>Tahoma</vt:lpstr>
      <vt:lpstr>Times New Roman</vt:lpstr>
      <vt:lpstr>Wingdings</vt:lpstr>
      <vt:lpstr>Океан</vt:lpstr>
      <vt:lpstr>CorelDRAW</vt:lpstr>
      <vt:lpstr>Тверской государственный университет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Тверской государственный университет</dc:title>
  <dc:creator>XXX</dc:creator>
  <cp:lastModifiedBy>Фомкина Александра Андреевна</cp:lastModifiedBy>
  <cp:revision>69</cp:revision>
  <dcterms:created xsi:type="dcterms:W3CDTF">2005-10-25T15:55:06Z</dcterms:created>
  <dcterms:modified xsi:type="dcterms:W3CDTF">2018-02-19T14:32:33Z</dcterms:modified>
</cp:coreProperties>
</file>